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9" r:id="rId2"/>
    <p:sldId id="258" r:id="rId3"/>
    <p:sldId id="260" r:id="rId4"/>
    <p:sldId id="261" r:id="rId5"/>
    <p:sldId id="262" r:id="rId6"/>
    <p:sldId id="263" r:id="rId7"/>
    <p:sldId id="264" r:id="rId8"/>
    <p:sldId id="265" r:id="rId9"/>
    <p:sldId id="266" r:id="rId10"/>
    <p:sldId id="267" r:id="rId11"/>
    <p:sldId id="268" r:id="rId12"/>
    <p:sldId id="273" r:id="rId13"/>
    <p:sldId id="276" r:id="rId14"/>
    <p:sldId id="275" r:id="rId15"/>
    <p:sldId id="274" r:id="rId16"/>
    <p:sldId id="269" r:id="rId17"/>
    <p:sldId id="270" r:id="rId18"/>
    <p:sldId id="271" r:id="rId19"/>
    <p:sldId id="272" r:id="rId20"/>
    <p:sldId id="277" r:id="rId21"/>
    <p:sldId id="278" r:id="rId22"/>
    <p:sldId id="279" r:id="rId23"/>
    <p:sldId id="281"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CEB0D5-93CA-49B1-A340-8C76FC6441CB}"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649581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CEB0D5-93CA-49B1-A340-8C76FC6441CB}"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2038760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CEB0D5-93CA-49B1-A340-8C76FC6441CB}"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4237761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CEB0D5-93CA-49B1-A340-8C76FC6441CB}"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4CD1C6-4134-4E59-A412-1C1891285B13}"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44439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CEB0D5-93CA-49B1-A340-8C76FC6441CB}"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1111939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BCEB0D5-93CA-49B1-A340-8C76FC6441CB}" type="datetimeFigureOut">
              <a:rPr lang="en-IN" smtClean="0"/>
              <a:t>08-08-2022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2955237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BCEB0D5-93CA-49B1-A340-8C76FC6441CB}" type="datetimeFigureOut">
              <a:rPr lang="en-IN" smtClean="0"/>
              <a:t>08-08-2022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1674045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EB0D5-93CA-49B1-A340-8C76FC6441CB}"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1467838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EB0D5-93CA-49B1-A340-8C76FC6441CB}"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225673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CEB0D5-93CA-49B1-A340-8C76FC6441CB}"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3759635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CEB0D5-93CA-49B1-A340-8C76FC6441CB}" type="datetimeFigureOut">
              <a:rPr lang="en-IN" smtClean="0"/>
              <a:t>08-08-2022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300660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CEB0D5-93CA-49B1-A340-8C76FC6441CB}"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2041206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CEB0D5-93CA-49B1-A340-8C76FC6441CB}" type="datetimeFigureOut">
              <a:rPr lang="en-IN" smtClean="0"/>
              <a:t>08-08-2022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2038656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CEB0D5-93CA-49B1-A340-8C76FC6441CB}" type="datetimeFigureOut">
              <a:rPr lang="en-IN" smtClean="0"/>
              <a:t>08-08-2022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1306058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EB0D5-93CA-49B1-A340-8C76FC6441CB}" type="datetimeFigureOut">
              <a:rPr lang="en-IN" smtClean="0"/>
              <a:t>08-08-2022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232486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CEB0D5-93CA-49B1-A340-8C76FC6441CB}"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116146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CEB0D5-93CA-49B1-A340-8C76FC6441CB}" type="datetimeFigureOut">
              <a:rPr lang="en-IN" smtClean="0"/>
              <a:t>08-08-2022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4CD1C6-4134-4E59-A412-1C1891285B13}" type="slidenum">
              <a:rPr lang="en-IN" smtClean="0"/>
              <a:t>‹#›</a:t>
            </a:fld>
            <a:endParaRPr lang="en-IN"/>
          </a:p>
        </p:txBody>
      </p:sp>
    </p:spTree>
    <p:extLst>
      <p:ext uri="{BB962C8B-B14F-4D97-AF65-F5344CB8AC3E}">
        <p14:creationId xmlns:p14="http://schemas.microsoft.com/office/powerpoint/2010/main" val="53393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BCEB0D5-93CA-49B1-A340-8C76FC6441CB}" type="datetimeFigureOut">
              <a:rPr lang="en-IN" smtClean="0"/>
              <a:t>08-08-2022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D4CD1C6-4134-4E59-A412-1C1891285B13}" type="slidenum">
              <a:rPr lang="en-IN" smtClean="0"/>
              <a:t>‹#›</a:t>
            </a:fld>
            <a:endParaRPr lang="en-IN"/>
          </a:p>
        </p:txBody>
      </p:sp>
    </p:spTree>
    <p:extLst>
      <p:ext uri="{BB962C8B-B14F-4D97-AF65-F5344CB8AC3E}">
        <p14:creationId xmlns:p14="http://schemas.microsoft.com/office/powerpoint/2010/main" val="275769570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ao.org/eye-health/anatomy/retina-list"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ao.org/eye-health/symptoms/night-vision-problem" TargetMode="External"/><Relationship Id="rId2" Type="http://schemas.openxmlformats.org/officeDocument/2006/relationships/hyperlink" Target="https://www.aao.org/eye-health/symptoms/dark-spo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9C5937-6437-787A-7408-026636B0C0CB}"/>
              </a:ext>
            </a:extLst>
          </p:cNvPr>
          <p:cNvSpPr txBox="1"/>
          <p:nvPr/>
        </p:nvSpPr>
        <p:spPr>
          <a:xfrm flipH="1">
            <a:off x="2195335" y="825624"/>
            <a:ext cx="7801328" cy="1323439"/>
          </a:xfrm>
          <a:prstGeom prst="rect">
            <a:avLst/>
          </a:prstGeom>
          <a:noFill/>
        </p:spPr>
        <p:txBody>
          <a:bodyPr wrap="square" rtlCol="0">
            <a:spAutoFit/>
          </a:bodyPr>
          <a:lstStyle/>
          <a:p>
            <a:pPr algn="ctr"/>
            <a:r>
              <a:rPr lang="en-IN" sz="4000" dirty="0"/>
              <a:t>University College of Engineering,</a:t>
            </a:r>
          </a:p>
          <a:p>
            <a:pPr algn="ctr"/>
            <a:r>
              <a:rPr lang="en-IN" sz="4000" dirty="0"/>
              <a:t>Osmania University</a:t>
            </a:r>
          </a:p>
        </p:txBody>
      </p:sp>
      <p:sp>
        <p:nvSpPr>
          <p:cNvPr id="3" name="TextBox 2">
            <a:extLst>
              <a:ext uri="{FF2B5EF4-FFF2-40B4-BE49-F238E27FC236}">
                <a16:creationId xmlns:a16="http://schemas.microsoft.com/office/drawing/2014/main" id="{00D22C88-D16A-F244-9AF2-5D5544A6D47D}"/>
              </a:ext>
            </a:extLst>
          </p:cNvPr>
          <p:cNvSpPr txBox="1"/>
          <p:nvPr/>
        </p:nvSpPr>
        <p:spPr>
          <a:xfrm>
            <a:off x="2557137" y="2608390"/>
            <a:ext cx="7077723" cy="584775"/>
          </a:xfrm>
          <a:prstGeom prst="rect">
            <a:avLst/>
          </a:prstGeom>
          <a:noFill/>
        </p:spPr>
        <p:txBody>
          <a:bodyPr wrap="square" rtlCol="0">
            <a:spAutoFit/>
          </a:bodyPr>
          <a:lstStyle/>
          <a:p>
            <a:r>
              <a:rPr lang="en-IN" sz="3200" dirty="0"/>
              <a:t>Department of Biomedical Engineering</a:t>
            </a:r>
          </a:p>
        </p:txBody>
      </p:sp>
      <p:sp>
        <p:nvSpPr>
          <p:cNvPr id="4" name="TextBox 3">
            <a:extLst>
              <a:ext uri="{FF2B5EF4-FFF2-40B4-BE49-F238E27FC236}">
                <a16:creationId xmlns:a16="http://schemas.microsoft.com/office/drawing/2014/main" id="{7C8B61CD-AC02-2424-01FB-CB0A71073E89}"/>
              </a:ext>
            </a:extLst>
          </p:cNvPr>
          <p:cNvSpPr txBox="1"/>
          <p:nvPr/>
        </p:nvSpPr>
        <p:spPr>
          <a:xfrm>
            <a:off x="3994951" y="3652493"/>
            <a:ext cx="4660778" cy="584775"/>
          </a:xfrm>
          <a:prstGeom prst="rect">
            <a:avLst/>
          </a:prstGeom>
          <a:noFill/>
        </p:spPr>
        <p:txBody>
          <a:bodyPr wrap="square" rtlCol="0">
            <a:spAutoFit/>
          </a:bodyPr>
          <a:lstStyle/>
          <a:p>
            <a:r>
              <a:rPr lang="en-IN" sz="3200" dirty="0"/>
              <a:t>Mini Project Presentation </a:t>
            </a:r>
          </a:p>
        </p:txBody>
      </p:sp>
      <p:sp>
        <p:nvSpPr>
          <p:cNvPr id="5" name="TextBox 4">
            <a:extLst>
              <a:ext uri="{FF2B5EF4-FFF2-40B4-BE49-F238E27FC236}">
                <a16:creationId xmlns:a16="http://schemas.microsoft.com/office/drawing/2014/main" id="{D006863F-86A2-3BE9-4CC2-D00D0ADE2F6F}"/>
              </a:ext>
            </a:extLst>
          </p:cNvPr>
          <p:cNvSpPr txBox="1"/>
          <p:nvPr/>
        </p:nvSpPr>
        <p:spPr>
          <a:xfrm>
            <a:off x="752714" y="5015883"/>
            <a:ext cx="2885242" cy="646331"/>
          </a:xfrm>
          <a:prstGeom prst="rect">
            <a:avLst/>
          </a:prstGeom>
          <a:noFill/>
        </p:spPr>
        <p:txBody>
          <a:bodyPr wrap="square" rtlCol="0">
            <a:spAutoFit/>
          </a:bodyPr>
          <a:lstStyle/>
          <a:p>
            <a:r>
              <a:rPr lang="en-IN" dirty="0"/>
              <a:t>Guided By :-</a:t>
            </a:r>
          </a:p>
          <a:p>
            <a:r>
              <a:rPr lang="en-IN" dirty="0"/>
              <a:t>Assistant Prof. M. Srinivas </a:t>
            </a:r>
          </a:p>
        </p:txBody>
      </p:sp>
      <p:sp>
        <p:nvSpPr>
          <p:cNvPr id="6" name="TextBox 5">
            <a:extLst>
              <a:ext uri="{FF2B5EF4-FFF2-40B4-BE49-F238E27FC236}">
                <a16:creationId xmlns:a16="http://schemas.microsoft.com/office/drawing/2014/main" id="{2E498D86-C85B-48FE-F37C-D7BF3DD67D88}"/>
              </a:ext>
            </a:extLst>
          </p:cNvPr>
          <p:cNvSpPr txBox="1"/>
          <p:nvPr/>
        </p:nvSpPr>
        <p:spPr>
          <a:xfrm flipH="1">
            <a:off x="7630116" y="5015883"/>
            <a:ext cx="4009488" cy="923330"/>
          </a:xfrm>
          <a:prstGeom prst="rect">
            <a:avLst/>
          </a:prstGeom>
          <a:noFill/>
        </p:spPr>
        <p:txBody>
          <a:bodyPr wrap="square" rtlCol="0">
            <a:spAutoFit/>
          </a:bodyPr>
          <a:lstStyle/>
          <a:p>
            <a:r>
              <a:rPr lang="en-IN" dirty="0"/>
              <a:t>Submitted By:-</a:t>
            </a:r>
          </a:p>
          <a:p>
            <a:r>
              <a:rPr lang="en-IN" dirty="0" err="1"/>
              <a:t>Annimalla</a:t>
            </a:r>
            <a:r>
              <a:rPr lang="en-IN" dirty="0"/>
              <a:t> </a:t>
            </a:r>
            <a:r>
              <a:rPr lang="en-IN" dirty="0" err="1"/>
              <a:t>Manaswini</a:t>
            </a:r>
            <a:r>
              <a:rPr lang="en-IN" dirty="0"/>
              <a:t> (100519731003)</a:t>
            </a:r>
          </a:p>
          <a:p>
            <a:r>
              <a:rPr lang="en-IN" dirty="0"/>
              <a:t>K Lahari Reddy (100519731013)</a:t>
            </a:r>
          </a:p>
        </p:txBody>
      </p:sp>
      <p:pic>
        <p:nvPicPr>
          <p:cNvPr id="8" name="Picture 7">
            <a:extLst>
              <a:ext uri="{FF2B5EF4-FFF2-40B4-BE49-F238E27FC236}">
                <a16:creationId xmlns:a16="http://schemas.microsoft.com/office/drawing/2014/main" id="{28B0362E-6560-955B-1DEE-8EB9A931BA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3036" y="825624"/>
            <a:ext cx="1877322" cy="1611582"/>
          </a:xfrm>
          <a:prstGeom prst="rect">
            <a:avLst/>
          </a:prstGeom>
          <a:noFill/>
          <a:ln>
            <a:noFill/>
          </a:ln>
        </p:spPr>
      </p:pic>
      <p:pic>
        <p:nvPicPr>
          <p:cNvPr id="11" name="Picture 10">
            <a:extLst>
              <a:ext uri="{FF2B5EF4-FFF2-40B4-BE49-F238E27FC236}">
                <a16:creationId xmlns:a16="http://schemas.microsoft.com/office/drawing/2014/main" id="{21A1FC36-B2FF-4D3B-676F-F2F5BC46FC5A}"/>
              </a:ext>
            </a:extLst>
          </p:cNvPr>
          <p:cNvPicPr>
            <a:picLocks noChangeAspect="1"/>
          </p:cNvPicPr>
          <p:nvPr/>
        </p:nvPicPr>
        <p:blipFill rotWithShape="1">
          <a:blip r:embed="rId3">
            <a:extLst>
              <a:ext uri="{28A0092B-C50C-407E-A947-70E740481C1C}">
                <a14:useLocalDpi xmlns:a14="http://schemas.microsoft.com/office/drawing/2010/main" val="0"/>
              </a:ext>
            </a:extLst>
          </a:blip>
          <a:srcRect l="2346" t="24" r="6352" b="496"/>
          <a:stretch/>
        </p:blipFill>
        <p:spPr>
          <a:xfrm>
            <a:off x="341642" y="825624"/>
            <a:ext cx="1837677" cy="1611583"/>
          </a:xfrm>
          <a:prstGeom prst="rect">
            <a:avLst/>
          </a:prstGeom>
        </p:spPr>
      </p:pic>
    </p:spTree>
    <p:extLst>
      <p:ext uri="{BB962C8B-B14F-4D97-AF65-F5344CB8AC3E}">
        <p14:creationId xmlns:p14="http://schemas.microsoft.com/office/powerpoint/2010/main" val="181642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1CD95E-FD4E-5B59-50A3-E6959070C2DB}"/>
              </a:ext>
            </a:extLst>
          </p:cNvPr>
          <p:cNvSpPr txBox="1"/>
          <p:nvPr/>
        </p:nvSpPr>
        <p:spPr>
          <a:xfrm>
            <a:off x="641412" y="636518"/>
            <a:ext cx="3522216" cy="707886"/>
          </a:xfrm>
          <a:prstGeom prst="rect">
            <a:avLst/>
          </a:prstGeom>
          <a:noFill/>
        </p:spPr>
        <p:txBody>
          <a:bodyPr wrap="square">
            <a:spAutoFit/>
          </a:bodyPr>
          <a:lstStyle/>
          <a:p>
            <a:r>
              <a:rPr lang="en-US" sz="4000" dirty="0"/>
              <a:t>Requirements:-</a:t>
            </a:r>
            <a:endParaRPr lang="en-IN" sz="4000" dirty="0"/>
          </a:p>
        </p:txBody>
      </p:sp>
      <p:sp>
        <p:nvSpPr>
          <p:cNvPr id="5" name="TextBox 4">
            <a:extLst>
              <a:ext uri="{FF2B5EF4-FFF2-40B4-BE49-F238E27FC236}">
                <a16:creationId xmlns:a16="http://schemas.microsoft.com/office/drawing/2014/main" id="{E9346809-5F8F-96AF-E748-7D6C772F41A6}"/>
              </a:ext>
            </a:extLst>
          </p:cNvPr>
          <p:cNvSpPr txBox="1"/>
          <p:nvPr/>
        </p:nvSpPr>
        <p:spPr>
          <a:xfrm>
            <a:off x="641412" y="1730145"/>
            <a:ext cx="9914138" cy="3139321"/>
          </a:xfrm>
          <a:prstGeom prst="rect">
            <a:avLst/>
          </a:prstGeom>
          <a:noFill/>
        </p:spPr>
        <p:txBody>
          <a:bodyPr wrap="square">
            <a:spAutoFit/>
          </a:bodyPr>
          <a:lstStyle/>
          <a:p>
            <a:r>
              <a:rPr lang="en-US" b="1" dirty="0"/>
              <a:t>HARDWARE</a:t>
            </a:r>
            <a:r>
              <a:rPr lang="en-US" sz="1800" b="1" dirty="0"/>
              <a:t> REQUIREMENTS -</a:t>
            </a:r>
            <a:endParaRPr lang="en-US" sz="1800" dirty="0"/>
          </a:p>
          <a:p>
            <a:r>
              <a:rPr lang="en-US" sz="1800" dirty="0"/>
              <a:t>Minimum hardware requirements are very dependent on the particular software being developed by a given Enthought Python / Canopy / VS Code user. Applications that need to store large arrays/objects in memory will require more RAM, whereas applications that need to perform numerous calculations or tasks more quickly will require a faster processor.</a:t>
            </a:r>
          </a:p>
          <a:p>
            <a:r>
              <a:rPr lang="en-US" sz="1800" b="1" dirty="0"/>
              <a:t> </a:t>
            </a:r>
            <a:endParaRPr lang="en-US" sz="1800" dirty="0"/>
          </a:p>
          <a:p>
            <a:pPr marL="342900" lvl="0" indent="-342900">
              <a:buFont typeface="Arial" panose="020B0604020202020204" pitchFamily="34" charset="0"/>
              <a:buChar char="•"/>
            </a:pPr>
            <a:r>
              <a:rPr lang="en-IN" sz="1800" b="1" dirty="0"/>
              <a:t>Operating system		: windows, </a:t>
            </a:r>
            <a:r>
              <a:rPr lang="en-IN" sz="1800" b="1" dirty="0" err="1"/>
              <a:t>linux</a:t>
            </a:r>
            <a:endParaRPr lang="en-US" sz="1800" dirty="0"/>
          </a:p>
          <a:p>
            <a:pPr marL="342900" lvl="0" indent="-342900">
              <a:buFont typeface="Arial" panose="020B0604020202020204" pitchFamily="34" charset="0"/>
              <a:buChar char="•"/>
            </a:pPr>
            <a:r>
              <a:rPr lang="en-IN" sz="1800" b="1" dirty="0"/>
              <a:t>Processor			: minimum intel i3</a:t>
            </a:r>
            <a:endParaRPr lang="en-US" sz="1800" dirty="0"/>
          </a:p>
          <a:p>
            <a:pPr marL="342900" lvl="0" indent="-342900">
              <a:buFont typeface="Arial" panose="020B0604020202020204" pitchFamily="34" charset="0"/>
              <a:buChar char="•"/>
            </a:pPr>
            <a:r>
              <a:rPr lang="en-IN" sz="1800" b="1" dirty="0"/>
              <a:t>Ram				:  minimum 4 </a:t>
            </a:r>
            <a:r>
              <a:rPr lang="en-IN" sz="1800" b="1" dirty="0" err="1"/>
              <a:t>gb</a:t>
            </a:r>
            <a:endParaRPr lang="en-US" sz="1800" dirty="0"/>
          </a:p>
          <a:p>
            <a:pPr marL="342900" lvl="0" indent="-342900">
              <a:buFont typeface="Arial" panose="020B0604020202020204" pitchFamily="34" charset="0"/>
              <a:buChar char="•"/>
            </a:pPr>
            <a:r>
              <a:rPr lang="en-IN" sz="1800" b="1" dirty="0"/>
              <a:t>Hard disk 			: minimum 250gb</a:t>
            </a:r>
            <a:endParaRPr lang="en-US" sz="1800" dirty="0"/>
          </a:p>
          <a:p>
            <a:pPr lvl="0"/>
            <a:endParaRPr lang="en-IN" dirty="0"/>
          </a:p>
        </p:txBody>
      </p:sp>
    </p:spTree>
    <p:extLst>
      <p:ext uri="{BB962C8B-B14F-4D97-AF65-F5344CB8AC3E}">
        <p14:creationId xmlns:p14="http://schemas.microsoft.com/office/powerpoint/2010/main" val="3835344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56F45AB-120F-7DF6-F00B-956D340C437D}"/>
              </a:ext>
            </a:extLst>
          </p:cNvPr>
          <p:cNvPicPr>
            <a:picLocks noChangeAspect="1" noChangeArrowheads="1"/>
          </p:cNvPicPr>
          <p:nvPr/>
        </p:nvPicPr>
        <p:blipFill>
          <a:blip r:embed="rId2"/>
          <a:srcRect/>
          <a:stretch>
            <a:fillRect/>
          </a:stretch>
        </p:blipFill>
        <p:spPr bwMode="auto">
          <a:xfrm>
            <a:off x="1156098" y="1702523"/>
            <a:ext cx="9879803" cy="4254393"/>
          </a:xfrm>
          <a:prstGeom prst="rect">
            <a:avLst/>
          </a:prstGeom>
          <a:noFill/>
          <a:ln w="9525">
            <a:noFill/>
            <a:miter lim="800000"/>
            <a:headEnd/>
            <a:tailEnd/>
          </a:ln>
          <a:effectLst/>
        </p:spPr>
      </p:pic>
      <p:sp>
        <p:nvSpPr>
          <p:cNvPr id="4" name="TextBox 3">
            <a:extLst>
              <a:ext uri="{FF2B5EF4-FFF2-40B4-BE49-F238E27FC236}">
                <a16:creationId xmlns:a16="http://schemas.microsoft.com/office/drawing/2014/main" id="{2F33463F-2407-C178-5229-3252213AE810}"/>
              </a:ext>
            </a:extLst>
          </p:cNvPr>
          <p:cNvSpPr txBox="1"/>
          <p:nvPr/>
        </p:nvSpPr>
        <p:spPr>
          <a:xfrm>
            <a:off x="783454" y="614925"/>
            <a:ext cx="4916010" cy="707886"/>
          </a:xfrm>
          <a:prstGeom prst="rect">
            <a:avLst/>
          </a:prstGeom>
          <a:noFill/>
        </p:spPr>
        <p:txBody>
          <a:bodyPr wrap="square">
            <a:spAutoFit/>
          </a:bodyPr>
          <a:lstStyle/>
          <a:p>
            <a:r>
              <a:rPr lang="en-US" sz="4000" dirty="0"/>
              <a:t>System Architecture:-</a:t>
            </a:r>
            <a:endParaRPr lang="en-IN" sz="4000" dirty="0"/>
          </a:p>
        </p:txBody>
      </p:sp>
    </p:spTree>
    <p:extLst>
      <p:ext uri="{BB962C8B-B14F-4D97-AF65-F5344CB8AC3E}">
        <p14:creationId xmlns:p14="http://schemas.microsoft.com/office/powerpoint/2010/main" val="3101351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BA3C40-FB4C-8096-15BE-93FF706D2CD4}"/>
              </a:ext>
            </a:extLst>
          </p:cNvPr>
          <p:cNvSpPr txBox="1"/>
          <p:nvPr/>
        </p:nvSpPr>
        <p:spPr>
          <a:xfrm>
            <a:off x="1535837" y="1118586"/>
            <a:ext cx="4560163" cy="646331"/>
          </a:xfrm>
          <a:prstGeom prst="rect">
            <a:avLst/>
          </a:prstGeom>
          <a:noFill/>
        </p:spPr>
        <p:txBody>
          <a:bodyPr wrap="square" rtlCol="0">
            <a:spAutoFit/>
          </a:bodyPr>
          <a:lstStyle/>
          <a:p>
            <a:r>
              <a:rPr lang="en-US" sz="3600" dirty="0"/>
              <a:t>Software architecture:</a:t>
            </a:r>
            <a:endParaRPr lang="en-IN" dirty="0"/>
          </a:p>
        </p:txBody>
      </p:sp>
      <p:pic>
        <p:nvPicPr>
          <p:cNvPr id="1026" name="Picture 2" descr="A Basic Introduction to OpenCV in Deep Learning - Analytics Vidhya">
            <a:extLst>
              <a:ext uri="{FF2B5EF4-FFF2-40B4-BE49-F238E27FC236}">
                <a16:creationId xmlns:a16="http://schemas.microsoft.com/office/drawing/2014/main" id="{C95C1F1B-FDCC-7F32-1AB8-1771D52B0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73" y="2214053"/>
            <a:ext cx="2024927" cy="1425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nsorFlow - Wikipedia">
            <a:extLst>
              <a:ext uri="{FF2B5EF4-FFF2-40B4-BE49-F238E27FC236}">
                <a16:creationId xmlns:a16="http://schemas.microsoft.com/office/drawing/2014/main" id="{95EFDC75-ED34-1507-64F3-B9BB10D28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953" y="2151857"/>
            <a:ext cx="2225818" cy="14257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ras Python, HD Png Download , Transparent Png Image - PNGitem">
            <a:extLst>
              <a:ext uri="{FF2B5EF4-FFF2-40B4-BE49-F238E27FC236}">
                <a16:creationId xmlns:a16="http://schemas.microsoft.com/office/drawing/2014/main" id="{513331FB-0A70-58E5-0AEB-E76E638A8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1441" y="2214055"/>
            <a:ext cx="2653497" cy="14859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create NumPy arrays from scratch? | by Tanu N Prabhu | Towards Data  Science">
            <a:extLst>
              <a:ext uri="{FF2B5EF4-FFF2-40B4-BE49-F238E27FC236}">
                <a16:creationId xmlns:a16="http://schemas.microsoft.com/office/drawing/2014/main" id="{D819156C-2D3C-87A0-9DCF-E9EBCA0E55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807" y="4749527"/>
            <a:ext cx="3038985" cy="12155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tplotlib logo — Matplotlib 3.5.2 documentation">
            <a:extLst>
              <a:ext uri="{FF2B5EF4-FFF2-40B4-BE49-F238E27FC236}">
                <a16:creationId xmlns:a16="http://schemas.microsoft.com/office/drawing/2014/main" id="{C8A1D444-B8E6-3CAB-534D-AD0995FA7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3536" y="4881074"/>
            <a:ext cx="47910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0C1868C-3E01-0057-88E6-FA2FD734D9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1806" y="2397456"/>
            <a:ext cx="1913045" cy="103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99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6136C-DB61-CCD6-3A9E-340FAC2E829E}"/>
              </a:ext>
            </a:extLst>
          </p:cNvPr>
          <p:cNvPicPr>
            <a:picLocks noChangeAspect="1"/>
          </p:cNvPicPr>
          <p:nvPr/>
        </p:nvPicPr>
        <p:blipFill rotWithShape="1">
          <a:blip r:embed="rId2">
            <a:extLst>
              <a:ext uri="{28A0092B-C50C-407E-A947-70E740481C1C}">
                <a14:useLocalDpi xmlns:a14="http://schemas.microsoft.com/office/drawing/2010/main" val="0"/>
              </a:ext>
            </a:extLst>
          </a:blip>
          <a:srcRect r="35853" b="7607"/>
          <a:stretch/>
        </p:blipFill>
        <p:spPr>
          <a:xfrm>
            <a:off x="1775012" y="172123"/>
            <a:ext cx="7820809" cy="6336254"/>
          </a:xfrm>
          <a:prstGeom prst="rect">
            <a:avLst/>
          </a:prstGeom>
        </p:spPr>
      </p:pic>
    </p:spTree>
    <p:extLst>
      <p:ext uri="{BB962C8B-B14F-4D97-AF65-F5344CB8AC3E}">
        <p14:creationId xmlns:p14="http://schemas.microsoft.com/office/powerpoint/2010/main" val="425599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5CA9F-90E6-BE6A-C55C-542DEF2D1E60}"/>
              </a:ext>
            </a:extLst>
          </p:cNvPr>
          <p:cNvPicPr>
            <a:picLocks noChangeAspect="1"/>
          </p:cNvPicPr>
          <p:nvPr/>
        </p:nvPicPr>
        <p:blipFill rotWithShape="1">
          <a:blip r:embed="rId2">
            <a:extLst>
              <a:ext uri="{28A0092B-C50C-407E-A947-70E740481C1C}">
                <a14:useLocalDpi xmlns:a14="http://schemas.microsoft.com/office/drawing/2010/main" val="0"/>
              </a:ext>
            </a:extLst>
          </a:blip>
          <a:srcRect l="702" t="4711" r="20457" b="7257"/>
          <a:stretch/>
        </p:blipFill>
        <p:spPr>
          <a:xfrm>
            <a:off x="1129552" y="395343"/>
            <a:ext cx="9660367" cy="6067313"/>
          </a:xfrm>
          <a:prstGeom prst="rect">
            <a:avLst/>
          </a:prstGeom>
        </p:spPr>
      </p:pic>
    </p:spTree>
    <p:extLst>
      <p:ext uri="{BB962C8B-B14F-4D97-AF65-F5344CB8AC3E}">
        <p14:creationId xmlns:p14="http://schemas.microsoft.com/office/powerpoint/2010/main" val="290155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00B4F4-FB6C-8251-36CE-0DD6EA312784}"/>
              </a:ext>
            </a:extLst>
          </p:cNvPr>
          <p:cNvPicPr>
            <a:picLocks noChangeAspect="1"/>
          </p:cNvPicPr>
          <p:nvPr/>
        </p:nvPicPr>
        <p:blipFill rotWithShape="1">
          <a:blip r:embed="rId2"/>
          <a:srcRect t="1941" r="28714" b="7444"/>
          <a:stretch/>
        </p:blipFill>
        <p:spPr>
          <a:xfrm>
            <a:off x="1117752" y="176364"/>
            <a:ext cx="9098086" cy="6505271"/>
          </a:xfrm>
          <a:prstGeom prst="rect">
            <a:avLst/>
          </a:prstGeom>
        </p:spPr>
      </p:pic>
    </p:spTree>
    <p:extLst>
      <p:ext uri="{BB962C8B-B14F-4D97-AF65-F5344CB8AC3E}">
        <p14:creationId xmlns:p14="http://schemas.microsoft.com/office/powerpoint/2010/main" val="428418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yes">
            <a:extLst>
              <a:ext uri="{FF2B5EF4-FFF2-40B4-BE49-F238E27FC236}">
                <a16:creationId xmlns:a16="http://schemas.microsoft.com/office/drawing/2014/main" id="{707C4963-C4C2-4700-2838-66F70555AF7C}"/>
              </a:ext>
            </a:extLst>
          </p:cNvPr>
          <p:cNvPicPr>
            <a:picLocks noChangeAspect="1" noChangeArrowheads="1"/>
          </p:cNvPicPr>
          <p:nvPr/>
        </p:nvPicPr>
        <p:blipFill>
          <a:blip r:embed="rId2"/>
          <a:srcRect/>
          <a:stretch>
            <a:fillRect/>
          </a:stretch>
        </p:blipFill>
        <p:spPr bwMode="auto">
          <a:xfrm>
            <a:off x="2514600" y="1524000"/>
            <a:ext cx="7481656" cy="4933950"/>
          </a:xfrm>
          <a:prstGeom prst="rect">
            <a:avLst/>
          </a:prstGeom>
          <a:noFill/>
          <a:ln w="9525">
            <a:noFill/>
            <a:miter lim="800000"/>
            <a:headEnd/>
            <a:tailEnd/>
          </a:ln>
          <a:effectLst/>
        </p:spPr>
      </p:pic>
      <p:sp>
        <p:nvSpPr>
          <p:cNvPr id="4" name="TextBox 3">
            <a:extLst>
              <a:ext uri="{FF2B5EF4-FFF2-40B4-BE49-F238E27FC236}">
                <a16:creationId xmlns:a16="http://schemas.microsoft.com/office/drawing/2014/main" id="{521B5419-5F4E-5993-83EE-78C58C3B170B}"/>
              </a:ext>
            </a:extLst>
          </p:cNvPr>
          <p:cNvSpPr txBox="1"/>
          <p:nvPr/>
        </p:nvSpPr>
        <p:spPr>
          <a:xfrm>
            <a:off x="694677" y="565496"/>
            <a:ext cx="4694069" cy="707886"/>
          </a:xfrm>
          <a:prstGeom prst="rect">
            <a:avLst/>
          </a:prstGeom>
          <a:noFill/>
        </p:spPr>
        <p:txBody>
          <a:bodyPr wrap="square">
            <a:spAutoFit/>
          </a:bodyPr>
          <a:lstStyle/>
          <a:p>
            <a:r>
              <a:rPr lang="en-US" sz="4000" dirty="0"/>
              <a:t>Dataflow diagrams:-</a:t>
            </a:r>
            <a:endParaRPr lang="en-IN" sz="4000" dirty="0"/>
          </a:p>
        </p:txBody>
      </p:sp>
    </p:spTree>
    <p:extLst>
      <p:ext uri="{BB962C8B-B14F-4D97-AF65-F5344CB8AC3E}">
        <p14:creationId xmlns:p14="http://schemas.microsoft.com/office/powerpoint/2010/main" val="562374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F4399-0DB3-7AF3-237A-F0CF9BC5C161}"/>
              </a:ext>
            </a:extLst>
          </p:cNvPr>
          <p:cNvPicPr>
            <a:picLocks noChangeAspect="1" noChangeArrowheads="1"/>
          </p:cNvPicPr>
          <p:nvPr/>
        </p:nvPicPr>
        <p:blipFill rotWithShape="1">
          <a:blip r:embed="rId2"/>
          <a:srcRect t="29468" r="64527" b="1"/>
          <a:stretch/>
        </p:blipFill>
        <p:spPr bwMode="auto">
          <a:xfrm>
            <a:off x="2903350" y="1249226"/>
            <a:ext cx="6659765" cy="5338006"/>
          </a:xfrm>
          <a:prstGeom prst="rect">
            <a:avLst/>
          </a:prstGeom>
          <a:noFill/>
          <a:ln w="9525">
            <a:noFill/>
            <a:miter lim="800000"/>
            <a:headEnd/>
            <a:tailEnd/>
          </a:ln>
          <a:effectLst/>
        </p:spPr>
      </p:pic>
      <p:pic>
        <p:nvPicPr>
          <p:cNvPr id="4" name="Picture 2">
            <a:extLst>
              <a:ext uri="{FF2B5EF4-FFF2-40B4-BE49-F238E27FC236}">
                <a16:creationId xmlns:a16="http://schemas.microsoft.com/office/drawing/2014/main" id="{956D8E9D-E0BB-A97E-9E43-1DC3B007BFE8}"/>
              </a:ext>
            </a:extLst>
          </p:cNvPr>
          <p:cNvPicPr>
            <a:picLocks noChangeAspect="1" noChangeArrowheads="1"/>
          </p:cNvPicPr>
          <p:nvPr/>
        </p:nvPicPr>
        <p:blipFill>
          <a:blip r:embed="rId3"/>
          <a:srcRect/>
          <a:stretch>
            <a:fillRect/>
          </a:stretch>
        </p:blipFill>
        <p:spPr bwMode="auto">
          <a:xfrm>
            <a:off x="3153790" y="1249225"/>
            <a:ext cx="6158883" cy="5511121"/>
          </a:xfrm>
          <a:prstGeom prst="rect">
            <a:avLst/>
          </a:prstGeom>
          <a:noFill/>
          <a:ln w="9525">
            <a:noFill/>
            <a:miter lim="800000"/>
            <a:headEnd/>
            <a:tailEnd/>
          </a:ln>
        </p:spPr>
      </p:pic>
      <p:sp>
        <p:nvSpPr>
          <p:cNvPr id="6" name="TextBox 5">
            <a:extLst>
              <a:ext uri="{FF2B5EF4-FFF2-40B4-BE49-F238E27FC236}">
                <a16:creationId xmlns:a16="http://schemas.microsoft.com/office/drawing/2014/main" id="{569B2E66-605F-E64B-FC6A-344F4E3F17D0}"/>
              </a:ext>
            </a:extLst>
          </p:cNvPr>
          <p:cNvSpPr txBox="1"/>
          <p:nvPr/>
        </p:nvSpPr>
        <p:spPr>
          <a:xfrm>
            <a:off x="756821" y="368225"/>
            <a:ext cx="4454371" cy="707886"/>
          </a:xfrm>
          <a:prstGeom prst="rect">
            <a:avLst/>
          </a:prstGeom>
          <a:noFill/>
        </p:spPr>
        <p:txBody>
          <a:bodyPr wrap="square">
            <a:spAutoFit/>
          </a:bodyPr>
          <a:lstStyle/>
          <a:p>
            <a:r>
              <a:rPr lang="en-US" sz="4000" dirty="0"/>
              <a:t>Sequence diagram:-</a:t>
            </a:r>
            <a:endParaRPr lang="en-IN" sz="4000" dirty="0"/>
          </a:p>
        </p:txBody>
      </p:sp>
    </p:spTree>
    <p:extLst>
      <p:ext uri="{BB962C8B-B14F-4D97-AF65-F5344CB8AC3E}">
        <p14:creationId xmlns:p14="http://schemas.microsoft.com/office/powerpoint/2010/main" val="419517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F89992-D1D9-20E4-B2DE-82DAB61C18B2}"/>
              </a:ext>
            </a:extLst>
          </p:cNvPr>
          <p:cNvPicPr>
            <a:picLocks noChangeAspect="1" noChangeArrowheads="1"/>
          </p:cNvPicPr>
          <p:nvPr/>
        </p:nvPicPr>
        <p:blipFill rotWithShape="1">
          <a:blip r:embed="rId2"/>
          <a:srcRect t="29468" r="64527" b="1"/>
          <a:stretch/>
        </p:blipFill>
        <p:spPr bwMode="auto">
          <a:xfrm>
            <a:off x="2903350" y="1953087"/>
            <a:ext cx="6659765" cy="4083730"/>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AEB7003C-943D-E03C-730D-4551BC15326D}"/>
              </a:ext>
            </a:extLst>
          </p:cNvPr>
          <p:cNvPicPr>
            <a:picLocks noChangeAspect="1" noChangeArrowheads="1"/>
          </p:cNvPicPr>
          <p:nvPr/>
        </p:nvPicPr>
        <p:blipFill>
          <a:blip r:embed="rId3"/>
          <a:srcRect/>
          <a:stretch>
            <a:fillRect/>
          </a:stretch>
        </p:blipFill>
        <p:spPr bwMode="auto">
          <a:xfrm>
            <a:off x="3243262" y="2157691"/>
            <a:ext cx="5705475" cy="3521075"/>
          </a:xfrm>
          <a:prstGeom prst="rect">
            <a:avLst/>
          </a:prstGeom>
          <a:noFill/>
          <a:ln w="9525">
            <a:noFill/>
            <a:miter lim="800000"/>
            <a:headEnd/>
            <a:tailEnd/>
          </a:ln>
        </p:spPr>
      </p:pic>
      <p:sp>
        <p:nvSpPr>
          <p:cNvPr id="5" name="TextBox 4">
            <a:extLst>
              <a:ext uri="{FF2B5EF4-FFF2-40B4-BE49-F238E27FC236}">
                <a16:creationId xmlns:a16="http://schemas.microsoft.com/office/drawing/2014/main" id="{FD72CCC6-F21B-D652-FA68-BA69917B0DE8}"/>
              </a:ext>
            </a:extLst>
          </p:cNvPr>
          <p:cNvSpPr txBox="1"/>
          <p:nvPr/>
        </p:nvSpPr>
        <p:spPr>
          <a:xfrm>
            <a:off x="774577" y="636517"/>
            <a:ext cx="6094520" cy="707886"/>
          </a:xfrm>
          <a:prstGeom prst="rect">
            <a:avLst/>
          </a:prstGeom>
          <a:noFill/>
        </p:spPr>
        <p:txBody>
          <a:bodyPr wrap="square">
            <a:spAutoFit/>
          </a:bodyPr>
          <a:lstStyle/>
          <a:p>
            <a:r>
              <a:rPr lang="en-US" sz="4000" dirty="0"/>
              <a:t>Collaboration diagram:-</a:t>
            </a:r>
            <a:endParaRPr lang="en-IN" sz="4000" dirty="0"/>
          </a:p>
        </p:txBody>
      </p:sp>
    </p:spTree>
    <p:extLst>
      <p:ext uri="{BB962C8B-B14F-4D97-AF65-F5344CB8AC3E}">
        <p14:creationId xmlns:p14="http://schemas.microsoft.com/office/powerpoint/2010/main" val="2998251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2C9906-9451-6460-589A-84546F1F4B59}"/>
              </a:ext>
            </a:extLst>
          </p:cNvPr>
          <p:cNvSpPr txBox="1"/>
          <p:nvPr/>
        </p:nvSpPr>
        <p:spPr>
          <a:xfrm>
            <a:off x="656217" y="414169"/>
            <a:ext cx="2743200" cy="584775"/>
          </a:xfrm>
          <a:prstGeom prst="rect">
            <a:avLst/>
          </a:prstGeom>
          <a:noFill/>
        </p:spPr>
        <p:txBody>
          <a:bodyPr wrap="square" rtlCol="0">
            <a:spAutoFit/>
          </a:bodyPr>
          <a:lstStyle/>
          <a:p>
            <a:r>
              <a:rPr lang="en-US" sz="3200" dirty="0"/>
              <a:t>Results:</a:t>
            </a:r>
            <a:endParaRPr lang="en-IN" sz="3200" dirty="0"/>
          </a:p>
        </p:txBody>
      </p:sp>
      <p:pic>
        <p:nvPicPr>
          <p:cNvPr id="4" name="Picture 3">
            <a:extLst>
              <a:ext uri="{FF2B5EF4-FFF2-40B4-BE49-F238E27FC236}">
                <a16:creationId xmlns:a16="http://schemas.microsoft.com/office/drawing/2014/main" id="{85F23F50-6E01-5AF9-6D6B-0869BA570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7" y="1237129"/>
            <a:ext cx="5971147" cy="3313355"/>
          </a:xfrm>
          <a:prstGeom prst="rect">
            <a:avLst/>
          </a:prstGeom>
        </p:spPr>
      </p:pic>
      <p:pic>
        <p:nvPicPr>
          <p:cNvPr id="6" name="Picture 5">
            <a:extLst>
              <a:ext uri="{FF2B5EF4-FFF2-40B4-BE49-F238E27FC236}">
                <a16:creationId xmlns:a16="http://schemas.microsoft.com/office/drawing/2014/main" id="{886178FF-7BF7-86F1-F531-6FFF5EBD2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340" y="1237129"/>
            <a:ext cx="5766749" cy="3313355"/>
          </a:xfrm>
          <a:prstGeom prst="rect">
            <a:avLst/>
          </a:prstGeom>
        </p:spPr>
      </p:pic>
    </p:spTree>
    <p:extLst>
      <p:ext uri="{BB962C8B-B14F-4D97-AF65-F5344CB8AC3E}">
        <p14:creationId xmlns:p14="http://schemas.microsoft.com/office/powerpoint/2010/main" val="1646250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946-D81A-AA80-2BDA-21E5D2E4EAA8}"/>
              </a:ext>
            </a:extLst>
          </p:cNvPr>
          <p:cNvSpPr>
            <a:spLocks noGrp="1"/>
          </p:cNvSpPr>
          <p:nvPr>
            <p:ph type="ctrTitle"/>
          </p:nvPr>
        </p:nvSpPr>
        <p:spPr>
          <a:xfrm>
            <a:off x="1524000" y="2081152"/>
            <a:ext cx="9144000" cy="2387600"/>
          </a:xfrm>
        </p:spPr>
        <p:txBody>
          <a:bodyPr>
            <a:normAutofit fontScale="90000"/>
          </a:bodyPr>
          <a:lstStyle/>
          <a:p>
            <a:r>
              <a:rPr lang="en-US" sz="4400" dirty="0"/>
              <a:t>PREDICTING THE RISK OF DEVELOPING DIABETIC RETINOPATHY USING DEEP LEARNING</a:t>
            </a:r>
            <a:endParaRPr lang="en-IN" sz="4400" dirty="0"/>
          </a:p>
        </p:txBody>
      </p:sp>
    </p:spTree>
    <p:extLst>
      <p:ext uri="{BB962C8B-B14F-4D97-AF65-F5344CB8AC3E}">
        <p14:creationId xmlns:p14="http://schemas.microsoft.com/office/powerpoint/2010/main" val="410789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16242-3B24-1117-7B86-43B9AD6D8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6824"/>
            <a:ext cx="6096000" cy="3611880"/>
          </a:xfrm>
          <a:prstGeom prst="rect">
            <a:avLst/>
          </a:prstGeom>
        </p:spPr>
      </p:pic>
      <p:pic>
        <p:nvPicPr>
          <p:cNvPr id="5" name="Picture 4">
            <a:extLst>
              <a:ext uri="{FF2B5EF4-FFF2-40B4-BE49-F238E27FC236}">
                <a16:creationId xmlns:a16="http://schemas.microsoft.com/office/drawing/2014/main" id="{95398900-B725-73AE-1719-D30F535AD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543" y="806824"/>
            <a:ext cx="6421119" cy="3611880"/>
          </a:xfrm>
          <a:prstGeom prst="rect">
            <a:avLst/>
          </a:prstGeom>
        </p:spPr>
      </p:pic>
    </p:spTree>
    <p:extLst>
      <p:ext uri="{BB962C8B-B14F-4D97-AF65-F5344CB8AC3E}">
        <p14:creationId xmlns:p14="http://schemas.microsoft.com/office/powerpoint/2010/main" val="3336484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F0D9D-7F80-8690-D3A2-F43113DB0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2584"/>
            <a:ext cx="6096000" cy="3429000"/>
          </a:xfrm>
          <a:prstGeom prst="rect">
            <a:avLst/>
          </a:prstGeom>
        </p:spPr>
      </p:pic>
      <p:pic>
        <p:nvPicPr>
          <p:cNvPr id="5" name="Picture 4">
            <a:extLst>
              <a:ext uri="{FF2B5EF4-FFF2-40B4-BE49-F238E27FC236}">
                <a16:creationId xmlns:a16="http://schemas.microsoft.com/office/drawing/2014/main" id="{E0CF1130-7C03-DEE8-820E-F12F1695D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72584"/>
            <a:ext cx="6096000" cy="3429000"/>
          </a:xfrm>
          <a:prstGeom prst="rect">
            <a:avLst/>
          </a:prstGeom>
        </p:spPr>
      </p:pic>
    </p:spTree>
    <p:extLst>
      <p:ext uri="{BB962C8B-B14F-4D97-AF65-F5344CB8AC3E}">
        <p14:creationId xmlns:p14="http://schemas.microsoft.com/office/powerpoint/2010/main" val="2430850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59F9F8-D7CA-A321-AA98-82C925F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25" y="580912"/>
            <a:ext cx="4827179" cy="2752614"/>
          </a:xfrm>
          <a:prstGeom prst="rect">
            <a:avLst/>
          </a:prstGeom>
        </p:spPr>
      </p:pic>
      <p:pic>
        <p:nvPicPr>
          <p:cNvPr id="5" name="Picture 4">
            <a:extLst>
              <a:ext uri="{FF2B5EF4-FFF2-40B4-BE49-F238E27FC236}">
                <a16:creationId xmlns:a16="http://schemas.microsoft.com/office/drawing/2014/main" id="{23DF4C87-672E-0818-6076-F83DF7BDB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573" y="580913"/>
            <a:ext cx="4796778" cy="2752614"/>
          </a:xfrm>
          <a:prstGeom prst="rect">
            <a:avLst/>
          </a:prstGeom>
        </p:spPr>
      </p:pic>
      <p:pic>
        <p:nvPicPr>
          <p:cNvPr id="7" name="Picture 6">
            <a:extLst>
              <a:ext uri="{FF2B5EF4-FFF2-40B4-BE49-F238E27FC236}">
                <a16:creationId xmlns:a16="http://schemas.microsoft.com/office/drawing/2014/main" id="{1B19BDD8-5DDC-BF2E-59FC-8EF3E2A85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299" y="3491529"/>
            <a:ext cx="5841402" cy="3285789"/>
          </a:xfrm>
          <a:prstGeom prst="rect">
            <a:avLst/>
          </a:prstGeom>
        </p:spPr>
      </p:pic>
    </p:spTree>
    <p:extLst>
      <p:ext uri="{BB962C8B-B14F-4D97-AF65-F5344CB8AC3E}">
        <p14:creationId xmlns:p14="http://schemas.microsoft.com/office/powerpoint/2010/main" val="1038138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D8CB0A-2EC1-BCE9-D498-D1A8275B49C7}"/>
              </a:ext>
            </a:extLst>
          </p:cNvPr>
          <p:cNvSpPr txBox="1"/>
          <p:nvPr/>
        </p:nvSpPr>
        <p:spPr>
          <a:xfrm>
            <a:off x="721311" y="643177"/>
            <a:ext cx="2989556" cy="707886"/>
          </a:xfrm>
          <a:prstGeom prst="rect">
            <a:avLst/>
          </a:prstGeom>
          <a:noFill/>
        </p:spPr>
        <p:txBody>
          <a:bodyPr wrap="square">
            <a:spAutoFit/>
          </a:bodyPr>
          <a:lstStyle/>
          <a:p>
            <a:r>
              <a:rPr lang="en-US" sz="4000" dirty="0"/>
              <a:t>Conclusion:-</a:t>
            </a:r>
            <a:endParaRPr lang="en-IN" sz="4000" dirty="0"/>
          </a:p>
        </p:txBody>
      </p:sp>
      <p:sp>
        <p:nvSpPr>
          <p:cNvPr id="5" name="TextBox 4">
            <a:extLst>
              <a:ext uri="{FF2B5EF4-FFF2-40B4-BE49-F238E27FC236}">
                <a16:creationId xmlns:a16="http://schemas.microsoft.com/office/drawing/2014/main" id="{EDAE8D75-69E7-5FA6-BE3E-92BAA851AC0D}"/>
              </a:ext>
            </a:extLst>
          </p:cNvPr>
          <p:cNvSpPr txBox="1"/>
          <p:nvPr/>
        </p:nvSpPr>
        <p:spPr>
          <a:xfrm>
            <a:off x="721310" y="1591647"/>
            <a:ext cx="10473431" cy="2062103"/>
          </a:xfrm>
          <a:prstGeom prst="rect">
            <a:avLst/>
          </a:prstGeom>
          <a:noFill/>
        </p:spPr>
        <p:txBody>
          <a:bodyPr wrap="square">
            <a:spAutoFit/>
          </a:bodyPr>
          <a:lstStyle/>
          <a:p>
            <a:r>
              <a:rPr lang="en-US" sz="1600" dirty="0"/>
              <a:t>Our deep-learning system can provide a more accurate </a:t>
            </a:r>
            <a:r>
              <a:rPr lang="en-US" sz="1600" dirty="0" err="1"/>
              <a:t>personalised</a:t>
            </a:r>
            <a:r>
              <a:rPr lang="en-US" sz="1600" dirty="0"/>
              <a:t> risk assessment to </a:t>
            </a:r>
            <a:r>
              <a:rPr lang="en-US" sz="1600" dirty="0" err="1"/>
              <a:t>optimise</a:t>
            </a:r>
            <a:r>
              <a:rPr lang="en-US" sz="1600" dirty="0"/>
              <a:t> screening intervals; patients at high risk can be followed up frequently to ensure early detection, whereas patients at low risk could be followed up less frequently to reduce the screening burden shared by patients, clinicians, and the health-care system. In our study the patients at the highest risk developed diabetic retinopathy at a rate exceeding 80%, whereas patients at the lowest risk had a less than 5% chance of developing diabetic retinopathy. However, the specific cutoffs for defining high or low risk status and corresponding interventions will need to be studied in future work and probably be tailored to the local resource availability and practice patterns. Other potential uses of the deep-learning system revolve around targeted interventions.</a:t>
            </a:r>
          </a:p>
        </p:txBody>
      </p:sp>
      <p:sp>
        <p:nvSpPr>
          <p:cNvPr id="7" name="TextBox 6">
            <a:extLst>
              <a:ext uri="{FF2B5EF4-FFF2-40B4-BE49-F238E27FC236}">
                <a16:creationId xmlns:a16="http://schemas.microsoft.com/office/drawing/2014/main" id="{D39F0620-566E-ABFA-2892-223E2AB9FBBF}"/>
              </a:ext>
            </a:extLst>
          </p:cNvPr>
          <p:cNvSpPr txBox="1"/>
          <p:nvPr/>
        </p:nvSpPr>
        <p:spPr>
          <a:xfrm>
            <a:off x="721310" y="4908430"/>
            <a:ext cx="10473431" cy="584775"/>
          </a:xfrm>
          <a:prstGeom prst="rect">
            <a:avLst/>
          </a:prstGeom>
          <a:noFill/>
        </p:spPr>
        <p:txBody>
          <a:bodyPr wrap="square">
            <a:spAutoFit/>
          </a:bodyPr>
          <a:lstStyle/>
          <a:p>
            <a:r>
              <a:rPr lang="en-US" sz="1600" dirty="0"/>
              <a:t>Future studies could increase the effectiveness of interventions tailored to progression risk (</a:t>
            </a:r>
            <a:r>
              <a:rPr lang="en-US" sz="1600" dirty="0" err="1"/>
              <a:t>eg</a:t>
            </a:r>
            <a:r>
              <a:rPr lang="en-US" sz="1600" dirty="0"/>
              <a:t>, screening intervals) towards improving health outcomes and reducing cost.</a:t>
            </a:r>
          </a:p>
        </p:txBody>
      </p:sp>
      <p:sp>
        <p:nvSpPr>
          <p:cNvPr id="9" name="TextBox 8">
            <a:extLst>
              <a:ext uri="{FF2B5EF4-FFF2-40B4-BE49-F238E27FC236}">
                <a16:creationId xmlns:a16="http://schemas.microsoft.com/office/drawing/2014/main" id="{161F795D-2FDD-FBDD-FCBA-D8D5B7C694C3}"/>
              </a:ext>
            </a:extLst>
          </p:cNvPr>
          <p:cNvSpPr txBox="1"/>
          <p:nvPr/>
        </p:nvSpPr>
        <p:spPr>
          <a:xfrm>
            <a:off x="721309" y="3894334"/>
            <a:ext cx="6094520" cy="707886"/>
          </a:xfrm>
          <a:prstGeom prst="rect">
            <a:avLst/>
          </a:prstGeom>
          <a:noFill/>
        </p:spPr>
        <p:txBody>
          <a:bodyPr wrap="square">
            <a:spAutoFit/>
          </a:bodyPr>
          <a:lstStyle/>
          <a:p>
            <a:r>
              <a:rPr lang="en-US" sz="4000" dirty="0"/>
              <a:t>Future scope:-</a:t>
            </a:r>
            <a:endParaRPr lang="en-IN" sz="4000" dirty="0"/>
          </a:p>
        </p:txBody>
      </p:sp>
    </p:spTree>
    <p:extLst>
      <p:ext uri="{BB962C8B-B14F-4D97-AF65-F5344CB8AC3E}">
        <p14:creationId xmlns:p14="http://schemas.microsoft.com/office/powerpoint/2010/main" val="2860702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89DFAE-1799-72C9-A4D3-C670E26A1D21}"/>
              </a:ext>
            </a:extLst>
          </p:cNvPr>
          <p:cNvSpPr txBox="1"/>
          <p:nvPr/>
        </p:nvSpPr>
        <p:spPr>
          <a:xfrm>
            <a:off x="3792070" y="2967335"/>
            <a:ext cx="4607859" cy="923330"/>
          </a:xfrm>
          <a:prstGeom prst="rect">
            <a:avLst/>
          </a:prstGeom>
          <a:noFill/>
        </p:spPr>
        <p:txBody>
          <a:bodyPr wrap="square" rtlCol="0">
            <a:spAutoFit/>
          </a:bodyPr>
          <a:lstStyle/>
          <a:p>
            <a:r>
              <a:rPr lang="en-US" sz="5400" dirty="0"/>
              <a:t>THANK YOU</a:t>
            </a:r>
            <a:endParaRPr lang="en-IN" sz="5400" dirty="0"/>
          </a:p>
        </p:txBody>
      </p:sp>
    </p:spTree>
    <p:extLst>
      <p:ext uri="{BB962C8B-B14F-4D97-AF65-F5344CB8AC3E}">
        <p14:creationId xmlns:p14="http://schemas.microsoft.com/office/powerpoint/2010/main" val="417615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0ABA-3E28-A420-65EE-A9188C4386D0}"/>
              </a:ext>
            </a:extLst>
          </p:cNvPr>
          <p:cNvSpPr>
            <a:spLocks noGrp="1"/>
          </p:cNvSpPr>
          <p:nvPr>
            <p:ph type="title"/>
          </p:nvPr>
        </p:nvSpPr>
        <p:spPr>
          <a:xfrm>
            <a:off x="913795" y="609600"/>
            <a:ext cx="2548496" cy="970450"/>
          </a:xfrm>
        </p:spPr>
        <p:txBody>
          <a:bodyPr/>
          <a:lstStyle/>
          <a:p>
            <a:r>
              <a:rPr lang="en-IN" dirty="0"/>
              <a:t>Contents:-</a:t>
            </a:r>
          </a:p>
        </p:txBody>
      </p:sp>
      <p:sp>
        <p:nvSpPr>
          <p:cNvPr id="3" name="Content Placeholder 2">
            <a:extLst>
              <a:ext uri="{FF2B5EF4-FFF2-40B4-BE49-F238E27FC236}">
                <a16:creationId xmlns:a16="http://schemas.microsoft.com/office/drawing/2014/main" id="{E1EFED1E-7792-1BF3-514F-5E390ACE06D3}"/>
              </a:ext>
            </a:extLst>
          </p:cNvPr>
          <p:cNvSpPr>
            <a:spLocks noGrp="1"/>
          </p:cNvSpPr>
          <p:nvPr>
            <p:ph idx="1"/>
          </p:nvPr>
        </p:nvSpPr>
        <p:spPr/>
        <p:txBody>
          <a:bodyPr>
            <a:normAutofit fontScale="25000" lnSpcReduction="20000"/>
          </a:bodyPr>
          <a:lstStyle/>
          <a:p>
            <a:r>
              <a:rPr lang="en-IN" sz="8000" dirty="0"/>
              <a:t>Introduction</a:t>
            </a:r>
          </a:p>
          <a:p>
            <a:r>
              <a:rPr lang="en-IN" sz="8000" dirty="0"/>
              <a:t>Literature review</a:t>
            </a:r>
          </a:p>
          <a:p>
            <a:r>
              <a:rPr lang="en-IN" sz="8000" dirty="0"/>
              <a:t>Requirements</a:t>
            </a:r>
          </a:p>
          <a:p>
            <a:r>
              <a:rPr lang="en-IN" sz="8000" dirty="0"/>
              <a:t>System architecture</a:t>
            </a:r>
          </a:p>
          <a:p>
            <a:r>
              <a:rPr lang="en-IN" sz="8000" dirty="0"/>
              <a:t>Data flow diagram</a:t>
            </a:r>
          </a:p>
          <a:p>
            <a:r>
              <a:rPr lang="en-IN" sz="8000" dirty="0"/>
              <a:t>Sequence diagram</a:t>
            </a:r>
          </a:p>
          <a:p>
            <a:r>
              <a:rPr lang="en-IN" sz="8000" dirty="0"/>
              <a:t>Collaboration diagram</a:t>
            </a:r>
          </a:p>
          <a:p>
            <a:r>
              <a:rPr lang="en-IN" sz="8000" dirty="0"/>
              <a:t>Results</a:t>
            </a:r>
          </a:p>
          <a:p>
            <a:r>
              <a:rPr lang="en-IN" sz="8000" dirty="0"/>
              <a:t>Conclusion</a:t>
            </a:r>
          </a:p>
          <a:p>
            <a:r>
              <a:rPr lang="en-IN" sz="8000" dirty="0"/>
              <a:t>References</a:t>
            </a:r>
          </a:p>
          <a:p>
            <a:endParaRPr lang="en-IN" dirty="0"/>
          </a:p>
          <a:p>
            <a:endParaRPr lang="en-IN" dirty="0"/>
          </a:p>
        </p:txBody>
      </p:sp>
    </p:spTree>
    <p:extLst>
      <p:ext uri="{BB962C8B-B14F-4D97-AF65-F5344CB8AC3E}">
        <p14:creationId xmlns:p14="http://schemas.microsoft.com/office/powerpoint/2010/main" val="226483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C05462-FDF8-5F1B-05C7-DF2C67DC385F}"/>
              </a:ext>
            </a:extLst>
          </p:cNvPr>
          <p:cNvSpPr txBox="1"/>
          <p:nvPr/>
        </p:nvSpPr>
        <p:spPr>
          <a:xfrm>
            <a:off x="596283" y="798991"/>
            <a:ext cx="3798164" cy="830997"/>
          </a:xfrm>
          <a:prstGeom prst="rect">
            <a:avLst/>
          </a:prstGeom>
          <a:noFill/>
        </p:spPr>
        <p:txBody>
          <a:bodyPr wrap="square" rtlCol="0">
            <a:spAutoFit/>
          </a:bodyPr>
          <a:lstStyle/>
          <a:p>
            <a:r>
              <a:rPr lang="en-IN" sz="4800" dirty="0"/>
              <a:t>Introduction:-</a:t>
            </a:r>
          </a:p>
        </p:txBody>
      </p:sp>
      <p:sp>
        <p:nvSpPr>
          <p:cNvPr id="6" name="TextBox 5">
            <a:extLst>
              <a:ext uri="{FF2B5EF4-FFF2-40B4-BE49-F238E27FC236}">
                <a16:creationId xmlns:a16="http://schemas.microsoft.com/office/drawing/2014/main" id="{92959B0B-B597-FECC-DFC8-8075AC931199}"/>
              </a:ext>
            </a:extLst>
          </p:cNvPr>
          <p:cNvSpPr txBox="1"/>
          <p:nvPr/>
        </p:nvSpPr>
        <p:spPr>
          <a:xfrm>
            <a:off x="596282" y="2530137"/>
            <a:ext cx="9506505" cy="1938992"/>
          </a:xfrm>
          <a:prstGeom prst="rect">
            <a:avLst/>
          </a:prstGeom>
          <a:noFill/>
        </p:spPr>
        <p:txBody>
          <a:bodyPr wrap="square">
            <a:spAutoFit/>
          </a:bodyPr>
          <a:lstStyle/>
          <a:p>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People with diabetes can have an eye disease called diabetic retinopathy. This is when high blood sugar levels cause damage to blood vessels in the </a:t>
            </a:r>
            <a:r>
              <a:rPr lang="en-IN" sz="2400" u="sng" dirty="0">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retina</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These blood vessels can swell and leak. Or they can close, stopping blood from passing through. Sometimes abnormal new blood vessels grow on the retina. All of these changes can steal your vision.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320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betic Retinopathy - Eye Physicians &amp; Surgeons – Billings MT">
            <a:extLst>
              <a:ext uri="{FF2B5EF4-FFF2-40B4-BE49-F238E27FC236}">
                <a16:creationId xmlns:a16="http://schemas.microsoft.com/office/drawing/2014/main" id="{0213BEC2-729B-FEB0-D4B8-C704809FDB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3770" y="2140773"/>
            <a:ext cx="5044627" cy="2662046"/>
          </a:xfrm>
          <a:prstGeom prst="rect">
            <a:avLst/>
          </a:prstGeom>
          <a:noFill/>
          <a:ln>
            <a:noFill/>
          </a:ln>
        </p:spPr>
      </p:pic>
      <p:pic>
        <p:nvPicPr>
          <p:cNvPr id="5" name="Picture 4" descr="Anatomy of normal eye and Diabetic retinopathy.Diagram of the eye. Stock  Vector | Adobe Stock">
            <a:extLst>
              <a:ext uri="{FF2B5EF4-FFF2-40B4-BE49-F238E27FC236}">
                <a16:creationId xmlns:a16="http://schemas.microsoft.com/office/drawing/2014/main" id="{4B2152E7-8423-44CC-6809-128063F0A9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3604" y="2140773"/>
            <a:ext cx="5369002" cy="2576453"/>
          </a:xfrm>
          <a:prstGeom prst="rect">
            <a:avLst/>
          </a:prstGeom>
          <a:noFill/>
          <a:ln>
            <a:noFill/>
          </a:ln>
        </p:spPr>
      </p:pic>
    </p:spTree>
    <p:extLst>
      <p:ext uri="{BB962C8B-B14F-4D97-AF65-F5344CB8AC3E}">
        <p14:creationId xmlns:p14="http://schemas.microsoft.com/office/powerpoint/2010/main" val="3855068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3CB4-E8B2-0C46-5769-9C0BE5B27B2E}"/>
              </a:ext>
            </a:extLst>
          </p:cNvPr>
          <p:cNvSpPr>
            <a:spLocks noGrp="1"/>
          </p:cNvSpPr>
          <p:nvPr>
            <p:ph type="title"/>
          </p:nvPr>
        </p:nvSpPr>
        <p:spPr>
          <a:xfrm>
            <a:off x="753997" y="1066800"/>
            <a:ext cx="10353762" cy="970450"/>
          </a:xfrm>
        </p:spPr>
        <p:txBody>
          <a:bodyPr>
            <a:noAutofit/>
          </a:bodyPr>
          <a:lstStyle/>
          <a:p>
            <a:pPr algn="just"/>
            <a:r>
              <a:rPr lang="en-IN"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You can have diabetic retinopathy and not know it. This is because it often has no symptoms in its early stages. As diabetic retinopathy gets worse, you will notice symptoms such as:</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endParaRPr lang="en-IN" sz="2000" dirty="0"/>
          </a:p>
        </p:txBody>
      </p:sp>
      <p:sp>
        <p:nvSpPr>
          <p:cNvPr id="3" name="Content Placeholder 2">
            <a:extLst>
              <a:ext uri="{FF2B5EF4-FFF2-40B4-BE49-F238E27FC236}">
                <a16:creationId xmlns:a16="http://schemas.microsoft.com/office/drawing/2014/main" id="{445389C3-AE70-CC5B-7945-8CF98651958A}"/>
              </a:ext>
            </a:extLst>
          </p:cNvPr>
          <p:cNvSpPr>
            <a:spLocks noGrp="1"/>
          </p:cNvSpPr>
          <p:nvPr>
            <p:ph idx="1"/>
          </p:nvPr>
        </p:nvSpPr>
        <p:spPr>
          <a:xfrm>
            <a:off x="913795" y="2370338"/>
            <a:ext cx="9730531" cy="3420862"/>
          </a:xfrm>
        </p:spPr>
        <p:txBody>
          <a:bodyPr>
            <a:normAutofit fontScale="77500" lnSpcReduction="20000"/>
          </a:bodyPr>
          <a:lstStyle/>
          <a:p>
            <a:pPr marL="342900" lvl="0" indent="-342900">
              <a:lnSpc>
                <a:spcPct val="150000"/>
              </a:lnSpc>
              <a:spcAft>
                <a:spcPts val="800"/>
              </a:spcAft>
              <a:buSzPts val="1000"/>
              <a:buFont typeface="Symbol" panose="05050102010706020507" pitchFamily="18" charset="2"/>
              <a:buChar char=""/>
              <a:tabLst>
                <a:tab pos="457200" algn="l"/>
              </a:tabLst>
            </a:pPr>
            <a:r>
              <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seeing an increasing number of floaters,</a:t>
            </a:r>
            <a:endParaRPr lang="en-IN" sz="2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having blurry vision,</a:t>
            </a:r>
            <a:endParaRPr lang="en-IN" sz="2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having vision that changes sometimes from blurry to clear,</a:t>
            </a:r>
            <a:endParaRPr lang="en-IN" sz="2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seeing </a:t>
            </a:r>
            <a:r>
              <a:rPr lang="en-IN" sz="21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blank or dark areas in your field of vision</a:t>
            </a:r>
            <a:r>
              <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having </a:t>
            </a:r>
            <a:r>
              <a:rPr lang="en-IN" sz="2100"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poor night vision</a:t>
            </a:r>
            <a:r>
              <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a:t>
            </a:r>
            <a:endParaRPr lang="en-IN" sz="2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noticing colours appear faded or washed out</a:t>
            </a:r>
            <a:endParaRPr lang="en-IN" sz="2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2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losing vision.</a:t>
            </a:r>
            <a:endParaRPr lang="en-IN" sz="2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dirty="0"/>
          </a:p>
        </p:txBody>
      </p:sp>
    </p:spTree>
    <p:extLst>
      <p:ext uri="{BB962C8B-B14F-4D97-AF65-F5344CB8AC3E}">
        <p14:creationId xmlns:p14="http://schemas.microsoft.com/office/powerpoint/2010/main" val="835265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8AC758-289D-22F7-46BD-DB4D9A8C9E1E}"/>
              </a:ext>
            </a:extLst>
          </p:cNvPr>
          <p:cNvSpPr txBox="1"/>
          <p:nvPr/>
        </p:nvSpPr>
        <p:spPr>
          <a:xfrm flipH="1">
            <a:off x="809197" y="603681"/>
            <a:ext cx="4064643" cy="646331"/>
          </a:xfrm>
          <a:prstGeom prst="rect">
            <a:avLst/>
          </a:prstGeom>
          <a:noFill/>
        </p:spPr>
        <p:txBody>
          <a:bodyPr wrap="square" rtlCol="0">
            <a:spAutoFit/>
          </a:bodyPr>
          <a:lstStyle/>
          <a:p>
            <a:r>
              <a:rPr lang="en-IN" sz="3600" dirty="0"/>
              <a:t>Literature review:-</a:t>
            </a:r>
          </a:p>
        </p:txBody>
      </p:sp>
      <p:sp>
        <p:nvSpPr>
          <p:cNvPr id="6" name="TextBox 5">
            <a:extLst>
              <a:ext uri="{FF2B5EF4-FFF2-40B4-BE49-F238E27FC236}">
                <a16:creationId xmlns:a16="http://schemas.microsoft.com/office/drawing/2014/main" id="{EE04D61B-A905-5361-05BC-074ED57BDFA2}"/>
              </a:ext>
            </a:extLst>
          </p:cNvPr>
          <p:cNvSpPr txBox="1"/>
          <p:nvPr/>
        </p:nvSpPr>
        <p:spPr>
          <a:xfrm>
            <a:off x="809197" y="1482570"/>
            <a:ext cx="7150964" cy="861774"/>
          </a:xfrm>
          <a:prstGeom prst="rect">
            <a:avLst/>
          </a:prstGeom>
          <a:noFill/>
        </p:spPr>
        <p:txBody>
          <a:bodyPr wrap="square" rtlCol="0">
            <a:spAutoFit/>
          </a:bodyPr>
          <a:lstStyle/>
          <a:p>
            <a:pPr algn="just"/>
            <a:r>
              <a:rPr lang="en-US" sz="1800" b="1" i="0" u="none" strike="noStrike" dirty="0">
                <a:effectLst/>
              </a:rPr>
              <a:t>Automatic Diabetic Retinopathy Detection and Classification System</a:t>
            </a:r>
          </a:p>
          <a:p>
            <a:pPr algn="just"/>
            <a:r>
              <a:rPr lang="en-US" sz="1400" dirty="0"/>
              <a:t>Z. A. Omar, M. Hanafi, S. </a:t>
            </a:r>
            <a:r>
              <a:rPr lang="en-US" sz="1400" dirty="0" err="1"/>
              <a:t>Mashohor</a:t>
            </a:r>
            <a:r>
              <a:rPr lang="en-US" sz="1400" dirty="0"/>
              <a:t>, N. F. </a:t>
            </a:r>
            <a:r>
              <a:rPr lang="en-US" sz="1400" dirty="0" err="1"/>
              <a:t>M.Mahfudz</a:t>
            </a:r>
            <a:r>
              <a:rPr lang="en-US" sz="1400" dirty="0"/>
              <a:t> - </a:t>
            </a:r>
            <a:r>
              <a:rPr lang="en-US" sz="1400" dirty="0" err="1"/>
              <a:t>october</a:t>
            </a:r>
            <a:r>
              <a:rPr lang="en-US" sz="1400" dirty="0"/>
              <a:t> 2017</a:t>
            </a:r>
          </a:p>
          <a:p>
            <a:pPr algn="just"/>
            <a:endParaRPr lang="en-IN" dirty="0"/>
          </a:p>
        </p:txBody>
      </p:sp>
      <p:sp>
        <p:nvSpPr>
          <p:cNvPr id="5" name="TextBox 4">
            <a:extLst>
              <a:ext uri="{FF2B5EF4-FFF2-40B4-BE49-F238E27FC236}">
                <a16:creationId xmlns:a16="http://schemas.microsoft.com/office/drawing/2014/main" id="{EC6B3FE6-CA01-9907-A5F9-46715E4C79C6}"/>
              </a:ext>
            </a:extLst>
          </p:cNvPr>
          <p:cNvSpPr txBox="1"/>
          <p:nvPr/>
        </p:nvSpPr>
        <p:spPr>
          <a:xfrm>
            <a:off x="809197" y="2714889"/>
            <a:ext cx="8768919" cy="3600986"/>
          </a:xfrm>
          <a:prstGeom prst="rect">
            <a:avLst/>
          </a:prstGeom>
          <a:noFill/>
        </p:spPr>
        <p:txBody>
          <a:bodyPr wrap="square">
            <a:spAutoFit/>
          </a:bodyPr>
          <a:lstStyle/>
          <a:p>
            <a:pPr algn="just"/>
            <a:r>
              <a:rPr lang="en-US" dirty="0"/>
              <a:t>Methodology :- </a:t>
            </a:r>
          </a:p>
          <a:p>
            <a:pPr algn="just"/>
            <a:r>
              <a:rPr lang="en-US" sz="1600" dirty="0"/>
              <a:t>DR detection was performed by utilizing characteristics of DR features such as intensity values shape and size.</a:t>
            </a:r>
          </a:p>
          <a:p>
            <a:pPr algn="just"/>
            <a:r>
              <a:rPr lang="en-US" sz="1600" dirty="0"/>
              <a:t>The stages used in the proposed detection algorithm are image pre-processing, blood vessels and hemorrhages detection, optic disc removal and exudates detection</a:t>
            </a:r>
          </a:p>
          <a:p>
            <a:pPr algn="just"/>
            <a:endParaRPr lang="en-US" sz="1600" dirty="0"/>
          </a:p>
          <a:p>
            <a:pPr algn="just"/>
            <a:r>
              <a:rPr lang="en-US" dirty="0"/>
              <a:t>Results :- </a:t>
            </a:r>
          </a:p>
          <a:p>
            <a:pPr algn="just"/>
            <a:r>
              <a:rPr lang="en-US" sz="1600" b="0" i="0" u="none" strike="noStrike" dirty="0">
                <a:effectLst/>
              </a:rPr>
              <a:t>Based on our observation, the total number of detected vessels and hemorrhages, and exudates are 87 and 89, respectively. Hence the percentages of detection for vessels and hemorrhages, and exudates are 98% and 100%, respectively.</a:t>
            </a:r>
          </a:p>
          <a:p>
            <a:pPr algn="just"/>
            <a:endParaRPr lang="en-US" sz="1600" dirty="0"/>
          </a:p>
          <a:p>
            <a:pPr algn="just"/>
            <a:r>
              <a:rPr lang="en-US" b="0" i="0" u="none" strike="noStrike" dirty="0">
                <a:effectLst/>
              </a:rPr>
              <a:t>Disadvantages :-</a:t>
            </a:r>
          </a:p>
          <a:p>
            <a:pPr algn="just"/>
            <a:r>
              <a:rPr lang="en-US" sz="1600" dirty="0"/>
              <a:t>T</a:t>
            </a:r>
            <a:r>
              <a:rPr lang="en-US" sz="1600" b="0" i="0" u="none" strike="noStrike" dirty="0">
                <a:effectLst/>
              </a:rPr>
              <a:t>he proposed system is reliable and the implementation of the proposed system could tackle the limitation of the manual screening process.</a:t>
            </a:r>
          </a:p>
        </p:txBody>
      </p:sp>
    </p:spTree>
    <p:extLst>
      <p:ext uri="{BB962C8B-B14F-4D97-AF65-F5344CB8AC3E}">
        <p14:creationId xmlns:p14="http://schemas.microsoft.com/office/powerpoint/2010/main" val="117252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8AC758-289D-22F7-46BD-DB4D9A8C9E1E}"/>
              </a:ext>
            </a:extLst>
          </p:cNvPr>
          <p:cNvSpPr txBox="1"/>
          <p:nvPr/>
        </p:nvSpPr>
        <p:spPr>
          <a:xfrm flipH="1">
            <a:off x="809197" y="603681"/>
            <a:ext cx="4064643" cy="646331"/>
          </a:xfrm>
          <a:prstGeom prst="rect">
            <a:avLst/>
          </a:prstGeom>
          <a:noFill/>
        </p:spPr>
        <p:txBody>
          <a:bodyPr wrap="square" rtlCol="0">
            <a:spAutoFit/>
          </a:bodyPr>
          <a:lstStyle/>
          <a:p>
            <a:r>
              <a:rPr lang="en-IN" sz="3600" dirty="0"/>
              <a:t>Literature review:-</a:t>
            </a:r>
          </a:p>
        </p:txBody>
      </p:sp>
      <p:sp>
        <p:nvSpPr>
          <p:cNvPr id="6" name="TextBox 5">
            <a:extLst>
              <a:ext uri="{FF2B5EF4-FFF2-40B4-BE49-F238E27FC236}">
                <a16:creationId xmlns:a16="http://schemas.microsoft.com/office/drawing/2014/main" id="{EE04D61B-A905-5361-05BC-074ED57BDFA2}"/>
              </a:ext>
            </a:extLst>
          </p:cNvPr>
          <p:cNvSpPr txBox="1"/>
          <p:nvPr/>
        </p:nvSpPr>
        <p:spPr>
          <a:xfrm>
            <a:off x="809196" y="1482570"/>
            <a:ext cx="10793919" cy="923330"/>
          </a:xfrm>
          <a:prstGeom prst="rect">
            <a:avLst/>
          </a:prstGeom>
          <a:noFill/>
        </p:spPr>
        <p:txBody>
          <a:bodyPr wrap="square" rtlCol="0">
            <a:spAutoFit/>
          </a:bodyPr>
          <a:lstStyle/>
          <a:p>
            <a:pPr algn="just"/>
            <a:r>
              <a:rPr lang="en-US" sz="1800" b="1" dirty="0">
                <a:latin typeface="+mn-lt"/>
              </a:rPr>
              <a:t>A Survey on Diabetic Retinopathy Disease Detection and Classification using Deep Learning  Techniques</a:t>
            </a:r>
          </a:p>
          <a:p>
            <a:pPr algn="just"/>
            <a:r>
              <a:rPr lang="en-US" sz="1800" dirty="0" err="1"/>
              <a:t>Vijayabhanu</a:t>
            </a:r>
            <a:r>
              <a:rPr lang="en-US" sz="1800" dirty="0"/>
              <a:t> R, </a:t>
            </a:r>
            <a:r>
              <a:rPr lang="en-US" sz="1800" dirty="0" err="1"/>
              <a:t>Valarmathi</a:t>
            </a:r>
            <a:endParaRPr lang="en-US" sz="1800" dirty="0"/>
          </a:p>
          <a:p>
            <a:pPr algn="just"/>
            <a:endParaRPr lang="en-IN" dirty="0"/>
          </a:p>
        </p:txBody>
      </p:sp>
      <p:sp>
        <p:nvSpPr>
          <p:cNvPr id="5" name="TextBox 4">
            <a:extLst>
              <a:ext uri="{FF2B5EF4-FFF2-40B4-BE49-F238E27FC236}">
                <a16:creationId xmlns:a16="http://schemas.microsoft.com/office/drawing/2014/main" id="{EC6B3FE6-CA01-9907-A5F9-46715E4C79C6}"/>
              </a:ext>
            </a:extLst>
          </p:cNvPr>
          <p:cNvSpPr txBox="1"/>
          <p:nvPr/>
        </p:nvSpPr>
        <p:spPr>
          <a:xfrm>
            <a:off x="809197" y="2714889"/>
            <a:ext cx="8768919" cy="3139321"/>
          </a:xfrm>
          <a:prstGeom prst="rect">
            <a:avLst/>
          </a:prstGeom>
          <a:noFill/>
        </p:spPr>
        <p:txBody>
          <a:bodyPr wrap="square">
            <a:spAutoFit/>
          </a:bodyPr>
          <a:lstStyle/>
          <a:p>
            <a:pPr algn="just"/>
            <a:r>
              <a:rPr lang="en-US" dirty="0"/>
              <a:t>Methodology :- </a:t>
            </a:r>
          </a:p>
          <a:p>
            <a:pPr algn="just"/>
            <a:r>
              <a:rPr lang="en-US" sz="1600" dirty="0"/>
              <a:t>Convolutional Neural Networks (CNNs) Deep Learning plays a dominant role in classifying, localizing, segmenting and detecting medical images.</a:t>
            </a:r>
          </a:p>
          <a:p>
            <a:pPr algn="just"/>
            <a:endParaRPr lang="en-US" sz="1600" dirty="0"/>
          </a:p>
          <a:p>
            <a:pPr algn="just"/>
            <a:r>
              <a:rPr lang="en-US" dirty="0"/>
              <a:t>Results :- </a:t>
            </a:r>
          </a:p>
          <a:p>
            <a:pPr algn="just"/>
            <a:r>
              <a:rPr lang="en-US" sz="1600" dirty="0"/>
              <a:t>CNNs have been used for its ability to provide more potential results and its efficiency, which outperform the other methods. </a:t>
            </a:r>
          </a:p>
          <a:p>
            <a:pPr algn="just"/>
            <a:endParaRPr lang="en-US" sz="1600" dirty="0"/>
          </a:p>
          <a:p>
            <a:pPr algn="just"/>
            <a:r>
              <a:rPr lang="en-US" b="0" i="0" u="none" strike="noStrike" dirty="0">
                <a:effectLst/>
              </a:rPr>
              <a:t>Disadvantages :-</a:t>
            </a:r>
          </a:p>
          <a:p>
            <a:pPr algn="just"/>
            <a:r>
              <a:rPr lang="en-US" sz="1600" dirty="0"/>
              <a:t>More work to be done on this part to overcome all the drawbacks and to improve performance of the system.</a:t>
            </a:r>
            <a:endParaRPr lang="en-IN" sz="1600" dirty="0"/>
          </a:p>
          <a:p>
            <a:pPr algn="just"/>
            <a:endParaRPr lang="en-US" sz="1600" b="0" i="0" u="none" strike="noStrike" dirty="0">
              <a:effectLst/>
            </a:endParaRPr>
          </a:p>
        </p:txBody>
      </p:sp>
    </p:spTree>
    <p:extLst>
      <p:ext uri="{BB962C8B-B14F-4D97-AF65-F5344CB8AC3E}">
        <p14:creationId xmlns:p14="http://schemas.microsoft.com/office/powerpoint/2010/main" val="184683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1CD95E-FD4E-5B59-50A3-E6959070C2DB}"/>
              </a:ext>
            </a:extLst>
          </p:cNvPr>
          <p:cNvSpPr txBox="1"/>
          <p:nvPr/>
        </p:nvSpPr>
        <p:spPr>
          <a:xfrm>
            <a:off x="641412" y="636518"/>
            <a:ext cx="3522216" cy="707886"/>
          </a:xfrm>
          <a:prstGeom prst="rect">
            <a:avLst/>
          </a:prstGeom>
          <a:noFill/>
        </p:spPr>
        <p:txBody>
          <a:bodyPr wrap="square">
            <a:spAutoFit/>
          </a:bodyPr>
          <a:lstStyle/>
          <a:p>
            <a:r>
              <a:rPr lang="en-US" sz="4000" dirty="0"/>
              <a:t>Requirements:-</a:t>
            </a:r>
            <a:endParaRPr lang="en-IN" sz="4000" dirty="0"/>
          </a:p>
        </p:txBody>
      </p:sp>
      <p:sp>
        <p:nvSpPr>
          <p:cNvPr id="5" name="TextBox 4">
            <a:extLst>
              <a:ext uri="{FF2B5EF4-FFF2-40B4-BE49-F238E27FC236}">
                <a16:creationId xmlns:a16="http://schemas.microsoft.com/office/drawing/2014/main" id="{E9346809-5F8F-96AF-E748-7D6C772F41A6}"/>
              </a:ext>
            </a:extLst>
          </p:cNvPr>
          <p:cNvSpPr txBox="1"/>
          <p:nvPr/>
        </p:nvSpPr>
        <p:spPr>
          <a:xfrm>
            <a:off x="641412" y="1730145"/>
            <a:ext cx="9914138" cy="3139321"/>
          </a:xfrm>
          <a:prstGeom prst="rect">
            <a:avLst/>
          </a:prstGeom>
          <a:noFill/>
        </p:spPr>
        <p:txBody>
          <a:bodyPr wrap="square">
            <a:spAutoFit/>
          </a:bodyPr>
          <a:lstStyle/>
          <a:p>
            <a:r>
              <a:rPr lang="en-US" sz="1800" b="1" dirty="0"/>
              <a:t>SOFTWARE REQUIREMENTS -</a:t>
            </a:r>
            <a:endParaRPr lang="en-US" sz="1800" dirty="0"/>
          </a:p>
          <a:p>
            <a:pPr marL="285750" indent="-285750" fontAlgn="base">
              <a:buFont typeface="Arial" panose="020B0604020202020204" pitchFamily="34" charset="0"/>
              <a:buChar char="•"/>
            </a:pPr>
            <a:r>
              <a:rPr lang="en-US" sz="1800" dirty="0"/>
              <a:t>The functional requirements or the overall description documents include the product perspective and features, operating system and operating environment, graphics requirements, design constraints and user documentation.</a:t>
            </a:r>
          </a:p>
          <a:p>
            <a:pPr marL="285750" indent="-285750" fontAlgn="base">
              <a:buFont typeface="Arial" panose="020B0604020202020204" pitchFamily="34" charset="0"/>
              <a:buChar char="•"/>
            </a:pPr>
            <a:r>
              <a:rPr lang="en-US" sz="1800" dirty="0"/>
              <a:t>The appropriation of requirements and implementation constraints gives the general overview of the project in regards to what the areas of strength and deficit are and how to tackle them.</a:t>
            </a:r>
          </a:p>
          <a:p>
            <a:r>
              <a:rPr lang="en-US" sz="1800" b="1" dirty="0"/>
              <a:t> </a:t>
            </a:r>
            <a:endParaRPr lang="en-US" sz="1800" dirty="0"/>
          </a:p>
          <a:p>
            <a:pPr marL="285750" lvl="0" indent="-285750">
              <a:buFont typeface="Arial" panose="020B0604020202020204" pitchFamily="34" charset="0"/>
              <a:buChar char="•"/>
            </a:pPr>
            <a:r>
              <a:rPr lang="en-IN" sz="1800" b="1" dirty="0"/>
              <a:t>Python </a:t>
            </a:r>
            <a:r>
              <a:rPr lang="en-IN" sz="1800" b="1" dirty="0" err="1"/>
              <a:t>idel</a:t>
            </a:r>
            <a:r>
              <a:rPr lang="en-IN" sz="1800" b="1" dirty="0"/>
              <a:t> 3.7 version   (or)</a:t>
            </a:r>
            <a:endParaRPr lang="en-US" sz="1800" dirty="0"/>
          </a:p>
          <a:p>
            <a:pPr marL="285750" lvl="0" indent="-285750">
              <a:buFont typeface="Arial" panose="020B0604020202020204" pitchFamily="34" charset="0"/>
              <a:buChar char="•"/>
            </a:pPr>
            <a:r>
              <a:rPr lang="en-IN" sz="1800" b="1" dirty="0"/>
              <a:t>Anaconda 3.7   ( or)</a:t>
            </a:r>
            <a:endParaRPr lang="en-US" sz="1800" dirty="0"/>
          </a:p>
          <a:p>
            <a:pPr marL="285750" lvl="0" indent="-285750">
              <a:buFont typeface="Arial" panose="020B0604020202020204" pitchFamily="34" charset="0"/>
              <a:buChar char="•"/>
            </a:pPr>
            <a:r>
              <a:rPr lang="en-IN" sz="1800" b="1" dirty="0"/>
              <a:t>Jupiter   (or)</a:t>
            </a:r>
            <a:endParaRPr lang="en-US" sz="1800" dirty="0"/>
          </a:p>
          <a:p>
            <a:pPr marL="285750" lvl="0" indent="-285750">
              <a:buFont typeface="Arial" panose="020B0604020202020204" pitchFamily="34" charset="0"/>
              <a:buChar char="•"/>
            </a:pPr>
            <a:r>
              <a:rPr lang="en-IN" sz="1800" b="1" dirty="0"/>
              <a:t>Google </a:t>
            </a:r>
            <a:r>
              <a:rPr lang="en-IN" sz="1800" b="1" dirty="0" err="1"/>
              <a:t>colab</a:t>
            </a:r>
            <a:endParaRPr lang="en-IN" dirty="0"/>
          </a:p>
        </p:txBody>
      </p:sp>
    </p:spTree>
    <p:extLst>
      <p:ext uri="{BB962C8B-B14F-4D97-AF65-F5344CB8AC3E}">
        <p14:creationId xmlns:p14="http://schemas.microsoft.com/office/powerpoint/2010/main" val="1172157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149</TotalTime>
  <Words>830</Words>
  <Application>Microsoft Office PowerPoint</Application>
  <PresentationFormat>Widescreen</PresentationFormat>
  <Paragraphs>82</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Calisto MT</vt:lpstr>
      <vt:lpstr>Symbol</vt:lpstr>
      <vt:lpstr>Times New Roman</vt:lpstr>
      <vt:lpstr>Wingdings 2</vt:lpstr>
      <vt:lpstr>Slate</vt:lpstr>
      <vt:lpstr>PowerPoint Presentation</vt:lpstr>
      <vt:lpstr>PREDICTING THE RISK OF DEVELOPING DIABETIC RETINOPATHY USING DEEP LEARNING</vt:lpstr>
      <vt:lpstr>Contents:-</vt:lpstr>
      <vt:lpstr>PowerPoint Presentation</vt:lpstr>
      <vt:lpstr>PowerPoint Presentation</vt:lpstr>
      <vt:lpstr>You can have diabetic retinopathy and not know it. This is because it often has no symptoms in its early stages. As diabetic retinopathy gets worse, you will notice symptoms such 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LAHARI REDDY</dc:creator>
  <cp:lastModifiedBy>LAHARI REDDY</cp:lastModifiedBy>
  <cp:revision>2</cp:revision>
  <dcterms:created xsi:type="dcterms:W3CDTF">2022-08-08T06:06:14Z</dcterms:created>
  <dcterms:modified xsi:type="dcterms:W3CDTF">2022-08-08T08:39:26Z</dcterms:modified>
</cp:coreProperties>
</file>